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nter" panose="020B0604020202020204" charset="0"/>
      <p:regular r:id="rId31"/>
    </p:embeddedFont>
    <p:embeddedFont>
      <p:font typeface="Russo One" panose="020B0604020202020204" charset="0"/>
      <p:regular r:id="rId32"/>
    </p:embeddedFont>
    <p:embeddedFont>
      <p:font typeface="Inter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2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B7E1C-759B-4A74-BC05-FD0869AE61F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6D847-338C-4D00-A978-5DFD3A2EE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0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6D847-338C-4D00-A978-5DFD3A2EE5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9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3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3.sv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12" Type="http://schemas.openxmlformats.org/officeDocument/2006/relationships/image" Target="../media/image14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44.png"/><Relationship Id="rId4" Type="http://schemas.openxmlformats.org/officeDocument/2006/relationships/image" Target="../media/image3.sv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3.png"/><Relationship Id="rId5" Type="http://schemas.openxmlformats.org/officeDocument/2006/relationships/image" Target="../media/image3.png"/><Relationship Id="rId10" Type="http://schemas.openxmlformats.org/officeDocument/2006/relationships/image" Target="../media/image52.png"/><Relationship Id="rId4" Type="http://schemas.openxmlformats.org/officeDocument/2006/relationships/image" Target="../media/image3.sv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14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14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6.jpe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3.svg"/><Relationship Id="rId4" Type="http://schemas.openxmlformats.org/officeDocument/2006/relationships/image" Target="../media/image11.jpe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02155">
            <a:off x="-2328367" y="17706"/>
            <a:ext cx="17296184" cy="10702014"/>
          </a:xfrm>
          <a:custGeom>
            <a:avLst/>
            <a:gdLst/>
            <a:ahLst/>
            <a:cxnLst/>
            <a:rect l="l" t="t" r="r" b="b"/>
            <a:pathLst>
              <a:path w="17296184" h="10702014">
                <a:moveTo>
                  <a:pt x="0" y="0"/>
                </a:moveTo>
                <a:lnTo>
                  <a:pt x="17296183" y="0"/>
                </a:lnTo>
                <a:lnTo>
                  <a:pt x="17296183" y="10702014"/>
                </a:lnTo>
                <a:lnTo>
                  <a:pt x="0" y="10702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18171" y="2502206"/>
            <a:ext cx="5102381" cy="5733013"/>
          </a:xfrm>
          <a:custGeom>
            <a:avLst/>
            <a:gdLst/>
            <a:ahLst/>
            <a:cxnLst/>
            <a:rect l="l" t="t" r="r" b="b"/>
            <a:pathLst>
              <a:path w="5102381" h="5733013">
                <a:moveTo>
                  <a:pt x="0" y="0"/>
                </a:moveTo>
                <a:lnTo>
                  <a:pt x="5102381" y="0"/>
                </a:lnTo>
                <a:lnTo>
                  <a:pt x="5102381" y="5733013"/>
                </a:lnTo>
                <a:lnTo>
                  <a:pt x="0" y="573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05182" y="6600122"/>
            <a:ext cx="9812989" cy="393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Presented to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Mr. Intisar Tahmid Naheen [ITN]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Senior Lecturer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North South University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03026" y="8815009"/>
            <a:ext cx="2205836" cy="37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55355" y="8815009"/>
            <a:ext cx="3813490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>
                <a:solidFill>
                  <a:srgbClr val="5AE0A7"/>
                </a:solidFill>
                <a:latin typeface="Inter"/>
                <a:ea typeface="Inter"/>
                <a:cs typeface="Inter"/>
                <a:sym typeface="Inter"/>
              </a:rPr>
              <a:t>CSE299.17  Group 1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03026" y="3700342"/>
            <a:ext cx="8678489" cy="144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41"/>
              </a:lnSpc>
            </a:pPr>
            <a:r>
              <a:rPr lang="en-US" sz="10128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05439" y="4092042"/>
            <a:ext cx="2499177" cy="5166258"/>
          </a:xfrm>
          <a:custGeom>
            <a:avLst/>
            <a:gdLst/>
            <a:ahLst/>
            <a:cxnLst/>
            <a:rect l="l" t="t" r="r" b="b"/>
            <a:pathLst>
              <a:path w="2499177" h="5166258">
                <a:moveTo>
                  <a:pt x="0" y="0"/>
                </a:moveTo>
                <a:lnTo>
                  <a:pt x="2499178" y="0"/>
                </a:lnTo>
                <a:lnTo>
                  <a:pt x="2499178" y="5166258"/>
                </a:lnTo>
                <a:lnTo>
                  <a:pt x="0" y="5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37700" y="4092042"/>
            <a:ext cx="2650808" cy="5328258"/>
          </a:xfrm>
          <a:custGeom>
            <a:avLst/>
            <a:gdLst/>
            <a:ahLst/>
            <a:cxnLst/>
            <a:rect l="l" t="t" r="r" b="b"/>
            <a:pathLst>
              <a:path w="2650808" h="5328258">
                <a:moveTo>
                  <a:pt x="0" y="0"/>
                </a:moveTo>
                <a:lnTo>
                  <a:pt x="2650809" y="0"/>
                </a:lnTo>
                <a:lnTo>
                  <a:pt x="2650809" y="5328258"/>
                </a:lnTo>
                <a:lnTo>
                  <a:pt x="0" y="53282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23482" y="3974797"/>
            <a:ext cx="2661490" cy="5445503"/>
          </a:xfrm>
          <a:custGeom>
            <a:avLst/>
            <a:gdLst/>
            <a:ahLst/>
            <a:cxnLst/>
            <a:rect l="l" t="t" r="r" b="b"/>
            <a:pathLst>
              <a:path w="2661490" h="5445503">
                <a:moveTo>
                  <a:pt x="0" y="0"/>
                </a:moveTo>
                <a:lnTo>
                  <a:pt x="2661490" y="0"/>
                </a:lnTo>
                <a:lnTo>
                  <a:pt x="2661490" y="5445503"/>
                </a:lnTo>
                <a:lnTo>
                  <a:pt x="0" y="54455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35945" y="3974797"/>
            <a:ext cx="2604186" cy="5328258"/>
          </a:xfrm>
          <a:custGeom>
            <a:avLst/>
            <a:gdLst/>
            <a:ahLst/>
            <a:cxnLst/>
            <a:rect l="l" t="t" r="r" b="b"/>
            <a:pathLst>
              <a:path w="2604186" h="5328258">
                <a:moveTo>
                  <a:pt x="0" y="0"/>
                </a:moveTo>
                <a:lnTo>
                  <a:pt x="2604186" y="0"/>
                </a:lnTo>
                <a:lnTo>
                  <a:pt x="2604186" y="5328258"/>
                </a:lnTo>
                <a:lnTo>
                  <a:pt x="0" y="5328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61007" y="1866650"/>
            <a:ext cx="896598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Flutter App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4887" y="2778715"/>
            <a:ext cx="989822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Demostraion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90835" y="4114303"/>
            <a:ext cx="2749599" cy="5625778"/>
          </a:xfrm>
          <a:custGeom>
            <a:avLst/>
            <a:gdLst/>
            <a:ahLst/>
            <a:cxnLst/>
            <a:rect l="l" t="t" r="r" b="b"/>
            <a:pathLst>
              <a:path w="2749599" h="5625778">
                <a:moveTo>
                  <a:pt x="0" y="0"/>
                </a:moveTo>
                <a:lnTo>
                  <a:pt x="2749598" y="0"/>
                </a:lnTo>
                <a:lnTo>
                  <a:pt x="2749598" y="5625777"/>
                </a:lnTo>
                <a:lnTo>
                  <a:pt x="0" y="562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55231" y="4039810"/>
            <a:ext cx="2782833" cy="5621884"/>
          </a:xfrm>
          <a:custGeom>
            <a:avLst/>
            <a:gdLst/>
            <a:ahLst/>
            <a:cxnLst/>
            <a:rect l="l" t="t" r="r" b="b"/>
            <a:pathLst>
              <a:path w="2782833" h="5621884">
                <a:moveTo>
                  <a:pt x="0" y="0"/>
                </a:moveTo>
                <a:lnTo>
                  <a:pt x="2782833" y="0"/>
                </a:lnTo>
                <a:lnTo>
                  <a:pt x="2782833" y="5621884"/>
                </a:lnTo>
                <a:lnTo>
                  <a:pt x="0" y="56218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76264" y="4039810"/>
            <a:ext cx="2810942" cy="5621884"/>
          </a:xfrm>
          <a:custGeom>
            <a:avLst/>
            <a:gdLst/>
            <a:ahLst/>
            <a:cxnLst/>
            <a:rect l="l" t="t" r="r" b="b"/>
            <a:pathLst>
              <a:path w="2810942" h="5621884">
                <a:moveTo>
                  <a:pt x="0" y="0"/>
                </a:moveTo>
                <a:lnTo>
                  <a:pt x="2810942" y="0"/>
                </a:lnTo>
                <a:lnTo>
                  <a:pt x="2810942" y="5621884"/>
                </a:lnTo>
                <a:lnTo>
                  <a:pt x="0" y="56218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61545" y="4195192"/>
            <a:ext cx="2678586" cy="5466502"/>
          </a:xfrm>
          <a:custGeom>
            <a:avLst/>
            <a:gdLst/>
            <a:ahLst/>
            <a:cxnLst/>
            <a:rect l="l" t="t" r="r" b="b"/>
            <a:pathLst>
              <a:path w="2678586" h="5466502">
                <a:moveTo>
                  <a:pt x="0" y="0"/>
                </a:moveTo>
                <a:lnTo>
                  <a:pt x="2678586" y="0"/>
                </a:lnTo>
                <a:lnTo>
                  <a:pt x="2678586" y="5466502"/>
                </a:lnTo>
                <a:lnTo>
                  <a:pt x="0" y="5466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61007" y="1866650"/>
            <a:ext cx="896598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Flutter App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4887" y="2778715"/>
            <a:ext cx="989822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Demostraion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7224" y="2432010"/>
            <a:ext cx="10654219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Individual Contribution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7224" y="4288858"/>
            <a:ext cx="7544122" cy="563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endParaRPr/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Built using Flutter for Android &amp; iOS backend implementation.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Powered by Flask with MongoDB for efficient data handling.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LLM Prompt-engineering  + authoritative diabetes care docs (e.g., BADAS) for accurate, contextual Q&amp;A.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Evaluated RAG LLM Chatbot with different frameworks.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Early Type 2 diabetes risk detection from user lifestyle, symptoms and history.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End-to-end encryption with a privacy-first architecture.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Enable early detection, enhance self-management and reduce diabetes complications.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Studied multiple research papers.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Made final report.</a:t>
            </a:r>
          </a:p>
          <a:p>
            <a:pPr algn="l">
              <a:lnSpc>
                <a:spcPts val="2801"/>
              </a:lnSpc>
            </a:pPr>
            <a:endParaRPr lang="en-US" sz="200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7224" y="3338735"/>
            <a:ext cx="6856776" cy="49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3156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Saif Mohammed 2121913042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887182" y="3325858"/>
            <a:ext cx="6372118" cy="5932442"/>
            <a:chOff x="0" y="0"/>
            <a:chExt cx="6350000" cy="5911850"/>
          </a:xfrm>
        </p:grpSpPr>
        <p:sp>
          <p:nvSpPr>
            <p:cNvPr id="11" name="Freeform 11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9"/>
              <a:stretch>
                <a:fillRect l="-59639" r="-591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7224" y="2432010"/>
            <a:ext cx="11257535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Individual Contribution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7224" y="3338735"/>
            <a:ext cx="6856776" cy="49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3156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Nazibul Islam Nabil 2222456652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7224" y="4176375"/>
            <a:ext cx="7544122" cy="528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endParaRPr/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Collected Diabetics Textbooks on Bangladesh scenarios.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Learned RAG Pipeline: LangChain, LangSmith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Prototyped RAG Based LLM Chatbot, Question answering.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Experimented on different LLM models, Embedding models, chunking strategies.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Performed Prompt-Tuning in RAG based LLM Q&amp;A Chatbot.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Evaluated RAG LLM Chatbot with different frameworks.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Collected datasets to train the model.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Studied multiple research papers.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Ran the models locally.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Made presentation slides.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Modified weekly reports.</a:t>
            </a:r>
          </a:p>
          <a:p>
            <a:pPr algn="l">
              <a:lnSpc>
                <a:spcPts val="2801"/>
              </a:lnSpc>
            </a:pPr>
            <a:endParaRPr lang="en-US" sz="200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887182" y="3325858"/>
            <a:ext cx="6372118" cy="5932442"/>
            <a:chOff x="0" y="0"/>
            <a:chExt cx="6350000" cy="5911850"/>
          </a:xfrm>
        </p:grpSpPr>
        <p:sp>
          <p:nvSpPr>
            <p:cNvPr id="11" name="Freeform 11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9"/>
              <a:stretch>
                <a:fillRect l="-59639" r="-591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7224" y="2432010"/>
            <a:ext cx="1082805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Individual Contribution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7224" y="4851271"/>
            <a:ext cx="7544122" cy="316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endParaRPr/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Figma design app UI implementation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FrontEnd implementation with Flutter 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Set Flutter environment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Learn Dart language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Summary Documentation on Attention in Transformers: Concepts and Code in PyTorch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Watched youtube videos regarding LLM and RAG</a:t>
            </a:r>
          </a:p>
          <a:p>
            <a:pPr algn="l">
              <a:lnSpc>
                <a:spcPts val="2801"/>
              </a:lnSpc>
            </a:pPr>
            <a:endParaRPr lang="en-US" sz="200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7224" y="3338735"/>
            <a:ext cx="7081742" cy="49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3156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Humayra Rahman Nipa 2121128042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887182" y="3325858"/>
            <a:ext cx="6372118" cy="5932442"/>
            <a:chOff x="0" y="0"/>
            <a:chExt cx="6350000" cy="5911850"/>
          </a:xfrm>
        </p:grpSpPr>
        <p:sp>
          <p:nvSpPr>
            <p:cNvPr id="11" name="Freeform 11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9"/>
              <a:stretch>
                <a:fillRect l="-59639" r="-591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7224" y="2432010"/>
            <a:ext cx="10122483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Individual Contribution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7224" y="4851271"/>
            <a:ext cx="7544122" cy="211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endParaRPr/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FrontEnd implementation with Flutter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Set Flutter environment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Learn Dart language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Summary Documentation on Attention in Transformers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Watched youtube videos regarding LLM and RAG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7224" y="3338735"/>
            <a:ext cx="8032730" cy="49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3156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Umme Suraia Haque Setu 2031278642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887182" y="3325858"/>
            <a:ext cx="6372118" cy="5932442"/>
            <a:chOff x="0" y="0"/>
            <a:chExt cx="6350000" cy="5911850"/>
          </a:xfrm>
        </p:grpSpPr>
        <p:sp>
          <p:nvSpPr>
            <p:cNvPr id="11" name="Freeform 11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9"/>
              <a:stretch>
                <a:fillRect l="-59639" r="-591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7755" y="5246603"/>
            <a:ext cx="4273251" cy="3236942"/>
          </a:xfrm>
          <a:custGeom>
            <a:avLst/>
            <a:gdLst/>
            <a:ahLst/>
            <a:cxnLst/>
            <a:rect l="l" t="t" r="r" b="b"/>
            <a:pathLst>
              <a:path w="4273251" h="3236942">
                <a:moveTo>
                  <a:pt x="0" y="0"/>
                </a:moveTo>
                <a:lnTo>
                  <a:pt x="4273252" y="0"/>
                </a:lnTo>
                <a:lnTo>
                  <a:pt x="4273252" y="3236942"/>
                </a:lnTo>
                <a:lnTo>
                  <a:pt x="0" y="3236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39176" y="5246603"/>
            <a:ext cx="4139559" cy="3222339"/>
          </a:xfrm>
          <a:custGeom>
            <a:avLst/>
            <a:gdLst/>
            <a:ahLst/>
            <a:cxnLst/>
            <a:rect l="l" t="t" r="r" b="b"/>
            <a:pathLst>
              <a:path w="4139559" h="3222339">
                <a:moveTo>
                  <a:pt x="0" y="0"/>
                </a:moveTo>
                <a:lnTo>
                  <a:pt x="4139558" y="0"/>
                </a:lnTo>
                <a:lnTo>
                  <a:pt x="4139558" y="3222339"/>
                </a:lnTo>
                <a:lnTo>
                  <a:pt x="0" y="32223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38143" y="5232000"/>
            <a:ext cx="4158364" cy="3236942"/>
          </a:xfrm>
          <a:custGeom>
            <a:avLst/>
            <a:gdLst/>
            <a:ahLst/>
            <a:cxnLst/>
            <a:rect l="l" t="t" r="r" b="b"/>
            <a:pathLst>
              <a:path w="4158364" h="3236942">
                <a:moveTo>
                  <a:pt x="0" y="0"/>
                </a:moveTo>
                <a:lnTo>
                  <a:pt x="4158364" y="0"/>
                </a:lnTo>
                <a:lnTo>
                  <a:pt x="4158364" y="3236942"/>
                </a:lnTo>
                <a:lnTo>
                  <a:pt x="0" y="32369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06176" y="5246603"/>
            <a:ext cx="4067910" cy="3207735"/>
          </a:xfrm>
          <a:custGeom>
            <a:avLst/>
            <a:gdLst/>
            <a:ahLst/>
            <a:cxnLst/>
            <a:rect l="l" t="t" r="r" b="b"/>
            <a:pathLst>
              <a:path w="4067910" h="3207735">
                <a:moveTo>
                  <a:pt x="0" y="0"/>
                </a:moveTo>
                <a:lnTo>
                  <a:pt x="4067910" y="0"/>
                </a:lnTo>
                <a:lnTo>
                  <a:pt x="4067910" y="3207735"/>
                </a:lnTo>
                <a:lnTo>
                  <a:pt x="0" y="320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61007" y="1866650"/>
            <a:ext cx="896598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Result &amp; Comparison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4887" y="2778715"/>
            <a:ext cx="989822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Embedding Models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8914" y="8639141"/>
            <a:ext cx="2230934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all-MiniLM-L6-v2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39176" y="8639141"/>
            <a:ext cx="4139559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paraphrase-MiniLM-L6-v2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27612" y="8639141"/>
            <a:ext cx="2491234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BAAI/bge-small-en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72339" y="8639141"/>
            <a:ext cx="253558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infloat/e5-small-v2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90835" y="4287844"/>
            <a:ext cx="3546502" cy="2585991"/>
          </a:xfrm>
          <a:custGeom>
            <a:avLst/>
            <a:gdLst/>
            <a:ahLst/>
            <a:cxnLst/>
            <a:rect l="l" t="t" r="r" b="b"/>
            <a:pathLst>
              <a:path w="3546502" h="2585991">
                <a:moveTo>
                  <a:pt x="0" y="0"/>
                </a:moveTo>
                <a:lnTo>
                  <a:pt x="3546502" y="0"/>
                </a:lnTo>
                <a:lnTo>
                  <a:pt x="3546502" y="2585991"/>
                </a:lnTo>
                <a:lnTo>
                  <a:pt x="0" y="25859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08435" y="4258025"/>
            <a:ext cx="2634017" cy="2615810"/>
          </a:xfrm>
          <a:custGeom>
            <a:avLst/>
            <a:gdLst/>
            <a:ahLst/>
            <a:cxnLst/>
            <a:rect l="l" t="t" r="r" b="b"/>
            <a:pathLst>
              <a:path w="2634017" h="2615810">
                <a:moveTo>
                  <a:pt x="0" y="0"/>
                </a:moveTo>
                <a:lnTo>
                  <a:pt x="2634017" y="0"/>
                </a:lnTo>
                <a:lnTo>
                  <a:pt x="2634017" y="2615810"/>
                </a:lnTo>
                <a:lnTo>
                  <a:pt x="0" y="2615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85464" y="4248949"/>
            <a:ext cx="6026655" cy="2607205"/>
          </a:xfrm>
          <a:custGeom>
            <a:avLst/>
            <a:gdLst/>
            <a:ahLst/>
            <a:cxnLst/>
            <a:rect l="l" t="t" r="r" b="b"/>
            <a:pathLst>
              <a:path w="6026655" h="2607205">
                <a:moveTo>
                  <a:pt x="0" y="0"/>
                </a:moveTo>
                <a:lnTo>
                  <a:pt x="6026655" y="0"/>
                </a:lnTo>
                <a:lnTo>
                  <a:pt x="6026655" y="2607206"/>
                </a:lnTo>
                <a:lnTo>
                  <a:pt x="0" y="26072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81178" y="7180499"/>
            <a:ext cx="3635227" cy="2458835"/>
          </a:xfrm>
          <a:custGeom>
            <a:avLst/>
            <a:gdLst/>
            <a:ahLst/>
            <a:cxnLst/>
            <a:rect l="l" t="t" r="r" b="b"/>
            <a:pathLst>
              <a:path w="3635227" h="2458835">
                <a:moveTo>
                  <a:pt x="0" y="0"/>
                </a:moveTo>
                <a:lnTo>
                  <a:pt x="3635227" y="0"/>
                </a:lnTo>
                <a:lnTo>
                  <a:pt x="3635227" y="2458835"/>
                </a:lnTo>
                <a:lnTo>
                  <a:pt x="0" y="2458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69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11224" y="7180499"/>
            <a:ext cx="3526113" cy="2553015"/>
          </a:xfrm>
          <a:custGeom>
            <a:avLst/>
            <a:gdLst/>
            <a:ahLst/>
            <a:cxnLst/>
            <a:rect l="l" t="t" r="r" b="b"/>
            <a:pathLst>
              <a:path w="3526113" h="2553015">
                <a:moveTo>
                  <a:pt x="0" y="0"/>
                </a:moveTo>
                <a:lnTo>
                  <a:pt x="3526113" y="0"/>
                </a:lnTo>
                <a:lnTo>
                  <a:pt x="3526113" y="2553015"/>
                </a:lnTo>
                <a:lnTo>
                  <a:pt x="0" y="25530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208435" y="7180499"/>
            <a:ext cx="2324888" cy="2553015"/>
          </a:xfrm>
          <a:custGeom>
            <a:avLst/>
            <a:gdLst/>
            <a:ahLst/>
            <a:cxnLst/>
            <a:rect l="l" t="t" r="r" b="b"/>
            <a:pathLst>
              <a:path w="2324888" h="2553015">
                <a:moveTo>
                  <a:pt x="0" y="0"/>
                </a:moveTo>
                <a:lnTo>
                  <a:pt x="2324887" y="0"/>
                </a:lnTo>
                <a:lnTo>
                  <a:pt x="2324887" y="2553015"/>
                </a:lnTo>
                <a:lnTo>
                  <a:pt x="0" y="25530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661007" y="1866650"/>
            <a:ext cx="896598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Result &amp; Comparison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94887" y="2778715"/>
            <a:ext cx="989822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Chuncking Strategies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11224" y="3935259"/>
            <a:ext cx="3463082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Character Text Splitting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52542" y="3935259"/>
            <a:ext cx="4994755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Recursive Character Text Splitter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435" y="3935259"/>
            <a:ext cx="2636586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Token Text Splitting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20448" y="9811093"/>
            <a:ext cx="1748879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Semantic Chunker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72869" y="9723989"/>
            <a:ext cx="2851845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Recursive Token Text Splitter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65011" y="9811093"/>
            <a:ext cx="2211735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LLM Semantic Chunker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2200" y="7537303"/>
            <a:ext cx="5343315" cy="2090572"/>
          </a:xfrm>
          <a:custGeom>
            <a:avLst/>
            <a:gdLst/>
            <a:ahLst/>
            <a:cxnLst/>
            <a:rect l="l" t="t" r="r" b="b"/>
            <a:pathLst>
              <a:path w="5343315" h="2090572">
                <a:moveTo>
                  <a:pt x="0" y="0"/>
                </a:moveTo>
                <a:lnTo>
                  <a:pt x="5343315" y="0"/>
                </a:lnTo>
                <a:lnTo>
                  <a:pt x="5343315" y="2090572"/>
                </a:lnTo>
                <a:lnTo>
                  <a:pt x="0" y="2090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60333" y="7570451"/>
            <a:ext cx="7436267" cy="2024276"/>
          </a:xfrm>
          <a:custGeom>
            <a:avLst/>
            <a:gdLst/>
            <a:ahLst/>
            <a:cxnLst/>
            <a:rect l="l" t="t" r="r" b="b"/>
            <a:pathLst>
              <a:path w="7436267" h="2024276">
                <a:moveTo>
                  <a:pt x="0" y="0"/>
                </a:moveTo>
                <a:lnTo>
                  <a:pt x="7436267" y="0"/>
                </a:lnTo>
                <a:lnTo>
                  <a:pt x="7436267" y="2024276"/>
                </a:lnTo>
                <a:lnTo>
                  <a:pt x="0" y="202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01" t="-3898" b="-389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90835" y="4860357"/>
            <a:ext cx="13349296" cy="1718722"/>
          </a:xfrm>
          <a:custGeom>
            <a:avLst/>
            <a:gdLst/>
            <a:ahLst/>
            <a:cxnLst/>
            <a:rect l="l" t="t" r="r" b="b"/>
            <a:pathLst>
              <a:path w="13349296" h="1718722">
                <a:moveTo>
                  <a:pt x="0" y="0"/>
                </a:moveTo>
                <a:lnTo>
                  <a:pt x="13349296" y="0"/>
                </a:lnTo>
                <a:lnTo>
                  <a:pt x="13349296" y="1718721"/>
                </a:lnTo>
                <a:lnTo>
                  <a:pt x="0" y="17187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23393" y="7555328"/>
            <a:ext cx="4589290" cy="2054522"/>
          </a:xfrm>
          <a:custGeom>
            <a:avLst/>
            <a:gdLst/>
            <a:ahLst/>
            <a:cxnLst/>
            <a:rect l="l" t="t" r="r" b="b"/>
            <a:pathLst>
              <a:path w="4589290" h="2054522">
                <a:moveTo>
                  <a:pt x="0" y="0"/>
                </a:moveTo>
                <a:lnTo>
                  <a:pt x="4589290" y="0"/>
                </a:lnTo>
                <a:lnTo>
                  <a:pt x="4589290" y="2054522"/>
                </a:lnTo>
                <a:lnTo>
                  <a:pt x="0" y="20545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966" b="-1396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661007" y="1866650"/>
            <a:ext cx="896598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Result &amp; Comparison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94887" y="2778715"/>
            <a:ext cx="989822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Chatbot Evaluation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5255" y="4181648"/>
            <a:ext cx="5779073" cy="34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DiabetIQ Chatbot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75255" y="6816793"/>
            <a:ext cx="5779073" cy="34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Existing Models (Papers)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08746" y="3888049"/>
            <a:ext cx="7670508" cy="6030937"/>
          </a:xfrm>
          <a:custGeom>
            <a:avLst/>
            <a:gdLst/>
            <a:ahLst/>
            <a:cxnLst/>
            <a:rect l="l" t="t" r="r" b="b"/>
            <a:pathLst>
              <a:path w="7670508" h="6030937">
                <a:moveTo>
                  <a:pt x="0" y="0"/>
                </a:moveTo>
                <a:lnTo>
                  <a:pt x="7670508" y="0"/>
                </a:lnTo>
                <a:lnTo>
                  <a:pt x="7670508" y="6030937"/>
                </a:lnTo>
                <a:lnTo>
                  <a:pt x="0" y="6030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61007" y="1866650"/>
            <a:ext cx="896598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Result &amp; Comparison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4887" y="2778715"/>
            <a:ext cx="989822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Correlation Matrix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53908" y="-609581"/>
            <a:ext cx="18595816" cy="11506161"/>
          </a:xfrm>
          <a:custGeom>
            <a:avLst/>
            <a:gdLst/>
            <a:ahLst/>
            <a:cxnLst/>
            <a:rect l="l" t="t" r="r" b="b"/>
            <a:pathLst>
              <a:path w="18595816" h="11506161">
                <a:moveTo>
                  <a:pt x="0" y="0"/>
                </a:moveTo>
                <a:lnTo>
                  <a:pt x="18595816" y="0"/>
                </a:lnTo>
                <a:lnTo>
                  <a:pt x="18595816" y="11506162"/>
                </a:lnTo>
                <a:lnTo>
                  <a:pt x="0" y="11506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242417" y="4936061"/>
            <a:ext cx="2450348" cy="245034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233" y="0"/>
                  </a:moveTo>
                  <a:lnTo>
                    <a:pt x="768567" y="0"/>
                  </a:lnTo>
                  <a:cubicBezTo>
                    <a:pt x="780298" y="0"/>
                    <a:pt x="791549" y="4660"/>
                    <a:pt x="799844" y="12956"/>
                  </a:cubicBezTo>
                  <a:cubicBezTo>
                    <a:pt x="808140" y="21251"/>
                    <a:pt x="812800" y="32502"/>
                    <a:pt x="812800" y="44233"/>
                  </a:cubicBezTo>
                  <a:lnTo>
                    <a:pt x="812800" y="768567"/>
                  </a:lnTo>
                  <a:cubicBezTo>
                    <a:pt x="812800" y="780298"/>
                    <a:pt x="808140" y="791549"/>
                    <a:pt x="799844" y="799844"/>
                  </a:cubicBezTo>
                  <a:cubicBezTo>
                    <a:pt x="791549" y="808140"/>
                    <a:pt x="780298" y="812800"/>
                    <a:pt x="768567" y="812800"/>
                  </a:cubicBezTo>
                  <a:lnTo>
                    <a:pt x="44233" y="812800"/>
                  </a:lnTo>
                  <a:cubicBezTo>
                    <a:pt x="32502" y="812800"/>
                    <a:pt x="21251" y="808140"/>
                    <a:pt x="12956" y="799844"/>
                  </a:cubicBezTo>
                  <a:cubicBezTo>
                    <a:pt x="4660" y="791549"/>
                    <a:pt x="0" y="780298"/>
                    <a:pt x="0" y="768567"/>
                  </a:cubicBezTo>
                  <a:lnTo>
                    <a:pt x="0" y="44233"/>
                  </a:lnTo>
                  <a:cubicBezTo>
                    <a:pt x="0" y="32502"/>
                    <a:pt x="4660" y="21251"/>
                    <a:pt x="12956" y="12956"/>
                  </a:cubicBezTo>
                  <a:cubicBezTo>
                    <a:pt x="21251" y="4660"/>
                    <a:pt x="32502" y="0"/>
                    <a:pt x="44233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027540" y="4936061"/>
            <a:ext cx="2450348" cy="245034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233" y="0"/>
                  </a:moveTo>
                  <a:lnTo>
                    <a:pt x="768567" y="0"/>
                  </a:lnTo>
                  <a:cubicBezTo>
                    <a:pt x="780298" y="0"/>
                    <a:pt x="791549" y="4660"/>
                    <a:pt x="799844" y="12956"/>
                  </a:cubicBezTo>
                  <a:cubicBezTo>
                    <a:pt x="808140" y="21251"/>
                    <a:pt x="812800" y="32502"/>
                    <a:pt x="812800" y="44233"/>
                  </a:cubicBezTo>
                  <a:lnTo>
                    <a:pt x="812800" y="768567"/>
                  </a:lnTo>
                  <a:cubicBezTo>
                    <a:pt x="812800" y="780298"/>
                    <a:pt x="808140" y="791549"/>
                    <a:pt x="799844" y="799844"/>
                  </a:cubicBezTo>
                  <a:cubicBezTo>
                    <a:pt x="791549" y="808140"/>
                    <a:pt x="780298" y="812800"/>
                    <a:pt x="768567" y="812800"/>
                  </a:cubicBezTo>
                  <a:lnTo>
                    <a:pt x="44233" y="812800"/>
                  </a:lnTo>
                  <a:cubicBezTo>
                    <a:pt x="32502" y="812800"/>
                    <a:pt x="21251" y="808140"/>
                    <a:pt x="12956" y="799844"/>
                  </a:cubicBezTo>
                  <a:cubicBezTo>
                    <a:pt x="4660" y="791549"/>
                    <a:pt x="0" y="780298"/>
                    <a:pt x="0" y="768567"/>
                  </a:cubicBezTo>
                  <a:lnTo>
                    <a:pt x="0" y="44233"/>
                  </a:lnTo>
                  <a:cubicBezTo>
                    <a:pt x="0" y="32502"/>
                    <a:pt x="4660" y="21251"/>
                    <a:pt x="12956" y="12956"/>
                  </a:cubicBezTo>
                  <a:cubicBezTo>
                    <a:pt x="21251" y="4660"/>
                    <a:pt x="32502" y="0"/>
                    <a:pt x="44233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811388" y="4936061"/>
            <a:ext cx="2450348" cy="245034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233" y="0"/>
                  </a:moveTo>
                  <a:lnTo>
                    <a:pt x="768567" y="0"/>
                  </a:lnTo>
                  <a:cubicBezTo>
                    <a:pt x="780298" y="0"/>
                    <a:pt x="791549" y="4660"/>
                    <a:pt x="799844" y="12956"/>
                  </a:cubicBezTo>
                  <a:cubicBezTo>
                    <a:pt x="808140" y="21251"/>
                    <a:pt x="812800" y="32502"/>
                    <a:pt x="812800" y="44233"/>
                  </a:cubicBezTo>
                  <a:lnTo>
                    <a:pt x="812800" y="768567"/>
                  </a:lnTo>
                  <a:cubicBezTo>
                    <a:pt x="812800" y="780298"/>
                    <a:pt x="808140" y="791549"/>
                    <a:pt x="799844" y="799844"/>
                  </a:cubicBezTo>
                  <a:cubicBezTo>
                    <a:pt x="791549" y="808140"/>
                    <a:pt x="780298" y="812800"/>
                    <a:pt x="768567" y="812800"/>
                  </a:cubicBezTo>
                  <a:lnTo>
                    <a:pt x="44233" y="812800"/>
                  </a:lnTo>
                  <a:cubicBezTo>
                    <a:pt x="32502" y="812800"/>
                    <a:pt x="21251" y="808140"/>
                    <a:pt x="12956" y="799844"/>
                  </a:cubicBezTo>
                  <a:cubicBezTo>
                    <a:pt x="4660" y="791549"/>
                    <a:pt x="0" y="780298"/>
                    <a:pt x="0" y="768567"/>
                  </a:cubicBezTo>
                  <a:lnTo>
                    <a:pt x="0" y="44233"/>
                  </a:lnTo>
                  <a:cubicBezTo>
                    <a:pt x="0" y="32502"/>
                    <a:pt x="4660" y="21251"/>
                    <a:pt x="12956" y="12956"/>
                  </a:cubicBezTo>
                  <a:cubicBezTo>
                    <a:pt x="21251" y="4660"/>
                    <a:pt x="32502" y="0"/>
                    <a:pt x="44233" y="0"/>
                  </a:cubicBezTo>
                  <a:close/>
                </a:path>
              </a:pathLst>
            </a:custGeom>
            <a:blipFill>
              <a:blip r:embed="rId7"/>
              <a:stretch>
                <a:fillRect t="-16666" b="-1666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3595235" y="4936061"/>
            <a:ext cx="2450348" cy="245034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233" y="0"/>
                  </a:moveTo>
                  <a:lnTo>
                    <a:pt x="768567" y="0"/>
                  </a:lnTo>
                  <a:cubicBezTo>
                    <a:pt x="780298" y="0"/>
                    <a:pt x="791549" y="4660"/>
                    <a:pt x="799844" y="12956"/>
                  </a:cubicBezTo>
                  <a:cubicBezTo>
                    <a:pt x="808140" y="21251"/>
                    <a:pt x="812800" y="32502"/>
                    <a:pt x="812800" y="44233"/>
                  </a:cubicBezTo>
                  <a:lnTo>
                    <a:pt x="812800" y="768567"/>
                  </a:lnTo>
                  <a:cubicBezTo>
                    <a:pt x="812800" y="780298"/>
                    <a:pt x="808140" y="791549"/>
                    <a:pt x="799844" y="799844"/>
                  </a:cubicBezTo>
                  <a:cubicBezTo>
                    <a:pt x="791549" y="808140"/>
                    <a:pt x="780298" y="812800"/>
                    <a:pt x="768567" y="812800"/>
                  </a:cubicBezTo>
                  <a:lnTo>
                    <a:pt x="44233" y="812800"/>
                  </a:lnTo>
                  <a:cubicBezTo>
                    <a:pt x="32502" y="812800"/>
                    <a:pt x="21251" y="808140"/>
                    <a:pt x="12956" y="799844"/>
                  </a:cubicBezTo>
                  <a:cubicBezTo>
                    <a:pt x="4660" y="791549"/>
                    <a:pt x="0" y="780298"/>
                    <a:pt x="0" y="768567"/>
                  </a:cubicBezTo>
                  <a:lnTo>
                    <a:pt x="0" y="44233"/>
                  </a:lnTo>
                  <a:cubicBezTo>
                    <a:pt x="0" y="32502"/>
                    <a:pt x="4660" y="21251"/>
                    <a:pt x="12956" y="12956"/>
                  </a:cubicBezTo>
                  <a:cubicBezTo>
                    <a:pt x="21251" y="4660"/>
                    <a:pt x="32502" y="0"/>
                    <a:pt x="44233" y="0"/>
                  </a:cubicBezTo>
                  <a:close/>
                </a:path>
              </a:pathLst>
            </a:custGeom>
            <a:blipFill>
              <a:blip r:embed="rId8"/>
              <a:stretch>
                <a:fillRect l="-2630" t="-5261" r="-26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981695" y="7748210"/>
            <a:ext cx="2869399" cy="1400748"/>
            <a:chOff x="0" y="0"/>
            <a:chExt cx="2356801" cy="1150514"/>
          </a:xfrm>
        </p:grpSpPr>
        <p:sp>
          <p:nvSpPr>
            <p:cNvPr id="13" name="Freeform 13"/>
            <p:cNvSpPr/>
            <p:nvPr/>
          </p:nvSpPr>
          <p:spPr>
            <a:xfrm>
              <a:off x="7058" y="0"/>
              <a:ext cx="2342685" cy="1150514"/>
            </a:xfrm>
            <a:custGeom>
              <a:avLst/>
              <a:gdLst/>
              <a:ahLst/>
              <a:cxnLst/>
              <a:rect l="l" t="t" r="r" b="b"/>
              <a:pathLst>
                <a:path w="2342685" h="1150514">
                  <a:moveTo>
                    <a:pt x="250104" y="0"/>
                  </a:moveTo>
                  <a:lnTo>
                    <a:pt x="2295781" y="0"/>
                  </a:lnTo>
                  <a:cubicBezTo>
                    <a:pt x="2309163" y="0"/>
                    <a:pt x="2321860" y="5922"/>
                    <a:pt x="2330461" y="16175"/>
                  </a:cubicBezTo>
                  <a:cubicBezTo>
                    <a:pt x="2339062" y="26428"/>
                    <a:pt x="2342685" y="39961"/>
                    <a:pt x="2340357" y="53140"/>
                  </a:cubicBezTo>
                  <a:lnTo>
                    <a:pt x="2155928" y="1097375"/>
                  </a:lnTo>
                  <a:cubicBezTo>
                    <a:pt x="2150500" y="1128110"/>
                    <a:pt x="2123792" y="1150514"/>
                    <a:pt x="2092581" y="1150514"/>
                  </a:cubicBezTo>
                  <a:lnTo>
                    <a:pt x="46904" y="1150514"/>
                  </a:lnTo>
                  <a:cubicBezTo>
                    <a:pt x="33521" y="1150514"/>
                    <a:pt x="20824" y="1144593"/>
                    <a:pt x="12224" y="1134340"/>
                  </a:cubicBezTo>
                  <a:cubicBezTo>
                    <a:pt x="3623" y="1124087"/>
                    <a:pt x="0" y="1110554"/>
                    <a:pt x="2327" y="1097375"/>
                  </a:cubicBezTo>
                  <a:lnTo>
                    <a:pt x="186757" y="53140"/>
                  </a:lnTo>
                  <a:cubicBezTo>
                    <a:pt x="192185" y="22404"/>
                    <a:pt x="218893" y="0"/>
                    <a:pt x="2501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AE0A7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01600" y="-47625"/>
              <a:ext cx="2153601" cy="1198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803594" y="7748210"/>
            <a:ext cx="2694543" cy="1400748"/>
            <a:chOff x="0" y="0"/>
            <a:chExt cx="1977459" cy="1027975"/>
          </a:xfrm>
        </p:grpSpPr>
        <p:sp>
          <p:nvSpPr>
            <p:cNvPr id="16" name="Freeform 16"/>
            <p:cNvSpPr/>
            <p:nvPr/>
          </p:nvSpPr>
          <p:spPr>
            <a:xfrm>
              <a:off x="8404" y="0"/>
              <a:ext cx="1960652" cy="1027975"/>
            </a:xfrm>
            <a:custGeom>
              <a:avLst/>
              <a:gdLst/>
              <a:ahLst/>
              <a:cxnLst/>
              <a:rect l="l" t="t" r="r" b="b"/>
              <a:pathLst>
                <a:path w="1960652" h="1027975">
                  <a:moveTo>
                    <a:pt x="252260" y="0"/>
                  </a:moveTo>
                  <a:lnTo>
                    <a:pt x="1911592" y="0"/>
                  </a:lnTo>
                  <a:cubicBezTo>
                    <a:pt x="1925719" y="0"/>
                    <a:pt x="1939104" y="6326"/>
                    <a:pt x="1948073" y="17241"/>
                  </a:cubicBezTo>
                  <a:cubicBezTo>
                    <a:pt x="1957042" y="28156"/>
                    <a:pt x="1960652" y="42514"/>
                    <a:pt x="1957912" y="56373"/>
                  </a:cubicBezTo>
                  <a:lnTo>
                    <a:pt x="1776999" y="971602"/>
                  </a:lnTo>
                  <a:cubicBezTo>
                    <a:pt x="1770523" y="1004364"/>
                    <a:pt x="1741787" y="1027975"/>
                    <a:pt x="1708392" y="1027975"/>
                  </a:cubicBezTo>
                  <a:lnTo>
                    <a:pt x="49060" y="1027975"/>
                  </a:lnTo>
                  <a:cubicBezTo>
                    <a:pt x="34932" y="1027975"/>
                    <a:pt x="21547" y="1021649"/>
                    <a:pt x="12579" y="1010734"/>
                  </a:cubicBezTo>
                  <a:cubicBezTo>
                    <a:pt x="3610" y="999819"/>
                    <a:pt x="0" y="985461"/>
                    <a:pt x="2739" y="971602"/>
                  </a:cubicBezTo>
                  <a:lnTo>
                    <a:pt x="183653" y="56373"/>
                  </a:lnTo>
                  <a:cubicBezTo>
                    <a:pt x="190129" y="23611"/>
                    <a:pt x="218864" y="0"/>
                    <a:pt x="2522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AE0A7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47625"/>
              <a:ext cx="1774259" cy="1075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214235" y="7748210"/>
            <a:ext cx="2831348" cy="1342890"/>
            <a:chOff x="0" y="0"/>
            <a:chExt cx="2285942" cy="1084207"/>
          </a:xfrm>
        </p:grpSpPr>
        <p:sp>
          <p:nvSpPr>
            <p:cNvPr id="19" name="Freeform 19"/>
            <p:cNvSpPr/>
            <p:nvPr/>
          </p:nvSpPr>
          <p:spPr>
            <a:xfrm>
              <a:off x="7587" y="0"/>
              <a:ext cx="2270769" cy="1084207"/>
            </a:xfrm>
            <a:custGeom>
              <a:avLst/>
              <a:gdLst/>
              <a:ahLst/>
              <a:cxnLst/>
              <a:rect l="l" t="t" r="r" b="b"/>
              <a:pathLst>
                <a:path w="2270769" h="1084207">
                  <a:moveTo>
                    <a:pt x="250300" y="0"/>
                  </a:moveTo>
                  <a:lnTo>
                    <a:pt x="2223668" y="0"/>
                  </a:lnTo>
                  <a:cubicBezTo>
                    <a:pt x="2237170" y="0"/>
                    <a:pt x="2249971" y="6011"/>
                    <a:pt x="2258595" y="16401"/>
                  </a:cubicBezTo>
                  <a:cubicBezTo>
                    <a:pt x="2267218" y="26791"/>
                    <a:pt x="2270768" y="40480"/>
                    <a:pt x="2268281" y="53751"/>
                  </a:cubicBezTo>
                  <a:lnTo>
                    <a:pt x="2085229" y="1030456"/>
                  </a:lnTo>
                  <a:cubicBezTo>
                    <a:pt x="2079388" y="1061622"/>
                    <a:pt x="2052176" y="1084207"/>
                    <a:pt x="2020468" y="1084207"/>
                  </a:cubicBezTo>
                  <a:lnTo>
                    <a:pt x="47100" y="1084207"/>
                  </a:lnTo>
                  <a:cubicBezTo>
                    <a:pt x="33598" y="1084207"/>
                    <a:pt x="20797" y="1078196"/>
                    <a:pt x="12173" y="1067807"/>
                  </a:cubicBezTo>
                  <a:cubicBezTo>
                    <a:pt x="3550" y="1057417"/>
                    <a:pt x="0" y="1043727"/>
                    <a:pt x="2487" y="1030456"/>
                  </a:cubicBezTo>
                  <a:lnTo>
                    <a:pt x="185539" y="53751"/>
                  </a:lnTo>
                  <a:cubicBezTo>
                    <a:pt x="191380" y="22585"/>
                    <a:pt x="218592" y="0"/>
                    <a:pt x="2503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AE0A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01600" y="-47625"/>
              <a:ext cx="2082742" cy="1131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50637" y="7748210"/>
            <a:ext cx="2811098" cy="1400748"/>
            <a:chOff x="0" y="0"/>
            <a:chExt cx="2308915" cy="1150514"/>
          </a:xfrm>
        </p:grpSpPr>
        <p:sp>
          <p:nvSpPr>
            <p:cNvPr id="22" name="Freeform 22"/>
            <p:cNvSpPr/>
            <p:nvPr/>
          </p:nvSpPr>
          <p:spPr>
            <a:xfrm>
              <a:off x="7204" y="0"/>
              <a:ext cx="2294507" cy="1150514"/>
            </a:xfrm>
            <a:custGeom>
              <a:avLst/>
              <a:gdLst/>
              <a:ahLst/>
              <a:cxnLst/>
              <a:rect l="l" t="t" r="r" b="b"/>
              <a:pathLst>
                <a:path w="2294507" h="1150514">
                  <a:moveTo>
                    <a:pt x="251077" y="0"/>
                  </a:moveTo>
                  <a:lnTo>
                    <a:pt x="2246630" y="0"/>
                  </a:lnTo>
                  <a:cubicBezTo>
                    <a:pt x="2260290" y="0"/>
                    <a:pt x="2273250" y="6045"/>
                    <a:pt x="2282029" y="16510"/>
                  </a:cubicBezTo>
                  <a:cubicBezTo>
                    <a:pt x="2290808" y="26976"/>
                    <a:pt x="2294507" y="40790"/>
                    <a:pt x="2292131" y="54242"/>
                  </a:cubicBezTo>
                  <a:lnTo>
                    <a:pt x="2108091" y="1096273"/>
                  </a:lnTo>
                  <a:cubicBezTo>
                    <a:pt x="2102550" y="1127646"/>
                    <a:pt x="2075288" y="1150514"/>
                    <a:pt x="2043430" y="1150514"/>
                  </a:cubicBezTo>
                  <a:lnTo>
                    <a:pt x="47877" y="1150514"/>
                  </a:lnTo>
                  <a:cubicBezTo>
                    <a:pt x="34217" y="1150514"/>
                    <a:pt x="21257" y="1144470"/>
                    <a:pt x="12478" y="1134004"/>
                  </a:cubicBezTo>
                  <a:cubicBezTo>
                    <a:pt x="3698" y="1123539"/>
                    <a:pt x="0" y="1109725"/>
                    <a:pt x="2376" y="1096273"/>
                  </a:cubicBezTo>
                  <a:lnTo>
                    <a:pt x="186416" y="54242"/>
                  </a:lnTo>
                  <a:cubicBezTo>
                    <a:pt x="191957" y="22869"/>
                    <a:pt x="219219" y="0"/>
                    <a:pt x="2510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AE0A7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01600" y="-47625"/>
              <a:ext cx="2105715" cy="1198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1276056" y="9091099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488806" y="2192961"/>
            <a:ext cx="5626724" cy="1631750"/>
          </a:xfrm>
          <a:custGeom>
            <a:avLst/>
            <a:gdLst/>
            <a:ahLst/>
            <a:cxnLst/>
            <a:rect l="l" t="t" r="r" b="b"/>
            <a:pathLst>
              <a:path w="5626724" h="1631750">
                <a:moveTo>
                  <a:pt x="0" y="0"/>
                </a:moveTo>
                <a:lnTo>
                  <a:pt x="5626723" y="0"/>
                </a:lnTo>
                <a:lnTo>
                  <a:pt x="5626723" y="1631750"/>
                </a:lnTo>
                <a:lnTo>
                  <a:pt x="0" y="1631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981695" y="2173911"/>
            <a:ext cx="631125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Meet the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81695" y="3129490"/>
            <a:ext cx="631125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Team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11638" y="7900900"/>
            <a:ext cx="2094893" cy="109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Nazibul Islam Nabil</a:t>
            </a:r>
          </a:p>
          <a:p>
            <a:pPr algn="ctr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2222456642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80547" y="7900900"/>
            <a:ext cx="2369392" cy="109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Humayra Rahman Nipa</a:t>
            </a:r>
          </a:p>
          <a:p>
            <a:pPr algn="ctr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2121128042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95235" y="7900900"/>
            <a:ext cx="2249287" cy="109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Umme Suraia Haque Setu</a:t>
            </a:r>
          </a:p>
          <a:p>
            <a:pPr algn="ctr">
              <a:lnSpc>
                <a:spcPts val="2955"/>
              </a:lnSpc>
            </a:pPr>
            <a:r>
              <a:rPr lang="en-US" sz="2111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2031278642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26515" y="7910425"/>
            <a:ext cx="2057242" cy="113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sz="2207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Saif Mohammed</a:t>
            </a:r>
          </a:p>
          <a:p>
            <a:pPr algn="ctr">
              <a:lnSpc>
                <a:spcPts val="3090"/>
              </a:lnSpc>
            </a:pPr>
            <a:r>
              <a:rPr lang="en-US" sz="2207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2121913042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1755" y="561703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1935558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60231" y="3912425"/>
            <a:ext cx="2600776" cy="2216046"/>
          </a:xfrm>
          <a:custGeom>
            <a:avLst/>
            <a:gdLst/>
            <a:ahLst/>
            <a:cxnLst/>
            <a:rect l="l" t="t" r="r" b="b"/>
            <a:pathLst>
              <a:path w="2600776" h="2216046">
                <a:moveTo>
                  <a:pt x="0" y="0"/>
                </a:moveTo>
                <a:lnTo>
                  <a:pt x="2600776" y="0"/>
                </a:lnTo>
                <a:lnTo>
                  <a:pt x="2600776" y="2216045"/>
                </a:lnTo>
                <a:lnTo>
                  <a:pt x="0" y="2216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87047" y="3912425"/>
            <a:ext cx="2582839" cy="2216046"/>
          </a:xfrm>
          <a:custGeom>
            <a:avLst/>
            <a:gdLst/>
            <a:ahLst/>
            <a:cxnLst/>
            <a:rect l="l" t="t" r="r" b="b"/>
            <a:pathLst>
              <a:path w="2582839" h="2216046">
                <a:moveTo>
                  <a:pt x="0" y="0"/>
                </a:moveTo>
                <a:lnTo>
                  <a:pt x="2582839" y="0"/>
                </a:lnTo>
                <a:lnTo>
                  <a:pt x="2582839" y="2216045"/>
                </a:lnTo>
                <a:lnTo>
                  <a:pt x="0" y="22160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02456" y="3912425"/>
            <a:ext cx="2600776" cy="2216046"/>
          </a:xfrm>
          <a:custGeom>
            <a:avLst/>
            <a:gdLst/>
            <a:ahLst/>
            <a:cxnLst/>
            <a:rect l="l" t="t" r="r" b="b"/>
            <a:pathLst>
              <a:path w="2600776" h="2216046">
                <a:moveTo>
                  <a:pt x="0" y="0"/>
                </a:moveTo>
                <a:lnTo>
                  <a:pt x="2600776" y="0"/>
                </a:lnTo>
                <a:lnTo>
                  <a:pt x="2600776" y="2216045"/>
                </a:lnTo>
                <a:lnTo>
                  <a:pt x="0" y="22160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2588" y="3912425"/>
            <a:ext cx="2600776" cy="2216046"/>
          </a:xfrm>
          <a:custGeom>
            <a:avLst/>
            <a:gdLst/>
            <a:ahLst/>
            <a:cxnLst/>
            <a:rect l="l" t="t" r="r" b="b"/>
            <a:pathLst>
              <a:path w="2600776" h="2216046">
                <a:moveTo>
                  <a:pt x="0" y="0"/>
                </a:moveTo>
                <a:lnTo>
                  <a:pt x="2600776" y="0"/>
                </a:lnTo>
                <a:lnTo>
                  <a:pt x="2600776" y="2216045"/>
                </a:lnTo>
                <a:lnTo>
                  <a:pt x="0" y="22160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60231" y="6556460"/>
            <a:ext cx="2582839" cy="2200763"/>
          </a:xfrm>
          <a:custGeom>
            <a:avLst/>
            <a:gdLst/>
            <a:ahLst/>
            <a:cxnLst/>
            <a:rect l="l" t="t" r="r" b="b"/>
            <a:pathLst>
              <a:path w="2582839" h="2200763">
                <a:moveTo>
                  <a:pt x="0" y="0"/>
                </a:moveTo>
                <a:lnTo>
                  <a:pt x="2582839" y="0"/>
                </a:lnTo>
                <a:lnTo>
                  <a:pt x="2582839" y="2200763"/>
                </a:lnTo>
                <a:lnTo>
                  <a:pt x="0" y="22007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98228" y="6556460"/>
            <a:ext cx="2582839" cy="2200763"/>
          </a:xfrm>
          <a:custGeom>
            <a:avLst/>
            <a:gdLst/>
            <a:ahLst/>
            <a:cxnLst/>
            <a:rect l="l" t="t" r="r" b="b"/>
            <a:pathLst>
              <a:path w="2582839" h="2200763">
                <a:moveTo>
                  <a:pt x="0" y="0"/>
                </a:moveTo>
                <a:lnTo>
                  <a:pt x="2582839" y="0"/>
                </a:lnTo>
                <a:lnTo>
                  <a:pt x="2582839" y="2200763"/>
                </a:lnTo>
                <a:lnTo>
                  <a:pt x="0" y="22007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09817" y="6556460"/>
            <a:ext cx="2597811" cy="2213520"/>
          </a:xfrm>
          <a:custGeom>
            <a:avLst/>
            <a:gdLst/>
            <a:ahLst/>
            <a:cxnLst/>
            <a:rect l="l" t="t" r="r" b="b"/>
            <a:pathLst>
              <a:path w="2597811" h="2213520">
                <a:moveTo>
                  <a:pt x="0" y="0"/>
                </a:moveTo>
                <a:lnTo>
                  <a:pt x="2597811" y="0"/>
                </a:lnTo>
                <a:lnTo>
                  <a:pt x="2597811" y="2213520"/>
                </a:lnTo>
                <a:lnTo>
                  <a:pt x="0" y="22135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37561" y="6558172"/>
            <a:ext cx="2595803" cy="2211808"/>
          </a:xfrm>
          <a:custGeom>
            <a:avLst/>
            <a:gdLst/>
            <a:ahLst/>
            <a:cxnLst/>
            <a:rect l="l" t="t" r="r" b="b"/>
            <a:pathLst>
              <a:path w="2595803" h="2211808">
                <a:moveTo>
                  <a:pt x="0" y="0"/>
                </a:moveTo>
                <a:lnTo>
                  <a:pt x="2595803" y="0"/>
                </a:lnTo>
                <a:lnTo>
                  <a:pt x="2595803" y="2211808"/>
                </a:lnTo>
                <a:lnTo>
                  <a:pt x="0" y="22118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661007" y="1866650"/>
            <a:ext cx="896598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Result &amp; Comparison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4887" y="2778715"/>
            <a:ext cx="989822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Confusion Matrix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0231" y="6118945"/>
            <a:ext cx="2582839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KNN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98228" y="6118945"/>
            <a:ext cx="2571658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Logistic Regression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27211" y="6118945"/>
            <a:ext cx="2580417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AdaBoost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64953" y="6118945"/>
            <a:ext cx="2568410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XGBoost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00075" y="8835013"/>
            <a:ext cx="3486691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Gradient Boosting Classifier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98228" y="8871523"/>
            <a:ext cx="2546903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SVM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02456" y="8835013"/>
            <a:ext cx="2605172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Random Forest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64953" y="8835013"/>
            <a:ext cx="2568410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Decision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77872" y="4252590"/>
            <a:ext cx="4715966" cy="2281348"/>
          </a:xfrm>
          <a:custGeom>
            <a:avLst/>
            <a:gdLst/>
            <a:ahLst/>
            <a:cxnLst/>
            <a:rect l="l" t="t" r="r" b="b"/>
            <a:pathLst>
              <a:path w="4715966" h="2281348">
                <a:moveTo>
                  <a:pt x="0" y="0"/>
                </a:moveTo>
                <a:lnTo>
                  <a:pt x="4715966" y="0"/>
                </a:lnTo>
                <a:lnTo>
                  <a:pt x="4715966" y="2281349"/>
                </a:lnTo>
                <a:lnTo>
                  <a:pt x="0" y="2281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04603" y="7256284"/>
            <a:ext cx="3662504" cy="2398498"/>
          </a:xfrm>
          <a:custGeom>
            <a:avLst/>
            <a:gdLst/>
            <a:ahLst/>
            <a:cxnLst/>
            <a:rect l="l" t="t" r="r" b="b"/>
            <a:pathLst>
              <a:path w="3662504" h="2398498">
                <a:moveTo>
                  <a:pt x="0" y="0"/>
                </a:moveTo>
                <a:lnTo>
                  <a:pt x="3662504" y="0"/>
                </a:lnTo>
                <a:lnTo>
                  <a:pt x="3662504" y="2398497"/>
                </a:lnTo>
                <a:lnTo>
                  <a:pt x="0" y="23984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54" b="-85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37476" y="7256284"/>
            <a:ext cx="4162252" cy="2398498"/>
          </a:xfrm>
          <a:custGeom>
            <a:avLst/>
            <a:gdLst/>
            <a:ahLst/>
            <a:cxnLst/>
            <a:rect l="l" t="t" r="r" b="b"/>
            <a:pathLst>
              <a:path w="4162252" h="2398498">
                <a:moveTo>
                  <a:pt x="0" y="0"/>
                </a:moveTo>
                <a:lnTo>
                  <a:pt x="4162252" y="0"/>
                </a:lnTo>
                <a:lnTo>
                  <a:pt x="4162252" y="2398497"/>
                </a:lnTo>
                <a:lnTo>
                  <a:pt x="0" y="23984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71982" y="7256284"/>
            <a:ext cx="3929626" cy="905306"/>
          </a:xfrm>
          <a:custGeom>
            <a:avLst/>
            <a:gdLst/>
            <a:ahLst/>
            <a:cxnLst/>
            <a:rect l="l" t="t" r="r" b="b"/>
            <a:pathLst>
              <a:path w="3929626" h="905306">
                <a:moveTo>
                  <a:pt x="0" y="0"/>
                </a:moveTo>
                <a:lnTo>
                  <a:pt x="3929626" y="0"/>
                </a:lnTo>
                <a:lnTo>
                  <a:pt x="3929626" y="905306"/>
                </a:lnTo>
                <a:lnTo>
                  <a:pt x="0" y="9053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71982" y="8161590"/>
            <a:ext cx="3929626" cy="1420711"/>
          </a:xfrm>
          <a:custGeom>
            <a:avLst/>
            <a:gdLst/>
            <a:ahLst/>
            <a:cxnLst/>
            <a:rect l="l" t="t" r="r" b="b"/>
            <a:pathLst>
              <a:path w="3929626" h="1420711">
                <a:moveTo>
                  <a:pt x="0" y="0"/>
                </a:moveTo>
                <a:lnTo>
                  <a:pt x="3929626" y="0"/>
                </a:lnTo>
                <a:lnTo>
                  <a:pt x="3929626" y="1420711"/>
                </a:lnTo>
                <a:lnTo>
                  <a:pt x="0" y="14207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61007" y="1866650"/>
            <a:ext cx="896598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Result &amp; Comparison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4887" y="2778715"/>
            <a:ext cx="989822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ML Algorithms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872" y="3774395"/>
            <a:ext cx="4715966" cy="34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DiabetIQ ML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7872" y="6661360"/>
            <a:ext cx="4715966" cy="34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Existing Models (Papers)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50405" y="2451060"/>
            <a:ext cx="6880017" cy="6192320"/>
            <a:chOff x="0" y="0"/>
            <a:chExt cx="6568400" cy="591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70940" cy="5913120"/>
            </a:xfrm>
            <a:custGeom>
              <a:avLst/>
              <a:gdLst/>
              <a:ahLst/>
              <a:cxnLst/>
              <a:rect l="l" t="t" r="r" b="b"/>
              <a:pathLst>
                <a:path w="6570940" h="5913120">
                  <a:moveTo>
                    <a:pt x="6201883" y="1826260"/>
                  </a:moveTo>
                  <a:lnTo>
                    <a:pt x="4881635" y="1826260"/>
                  </a:lnTo>
                  <a:cubicBezTo>
                    <a:pt x="4679328" y="1826260"/>
                    <a:pt x="4515118" y="1667510"/>
                    <a:pt x="4515118" y="1471930"/>
                  </a:cubicBezTo>
                  <a:lnTo>
                    <a:pt x="4515118" y="354330"/>
                  </a:lnTo>
                  <a:cubicBezTo>
                    <a:pt x="4515118" y="158750"/>
                    <a:pt x="4350908" y="0"/>
                    <a:pt x="4148601" y="0"/>
                  </a:cubicBezTo>
                  <a:lnTo>
                    <a:pt x="1098236" y="0"/>
                  </a:lnTo>
                  <a:cubicBezTo>
                    <a:pt x="895930" y="0"/>
                    <a:pt x="731720" y="158750"/>
                    <a:pt x="731720" y="354330"/>
                  </a:cubicBezTo>
                  <a:lnTo>
                    <a:pt x="731720" y="506730"/>
                  </a:lnTo>
                  <a:cubicBezTo>
                    <a:pt x="731720" y="702310"/>
                    <a:pt x="567510" y="861060"/>
                    <a:pt x="365203" y="861060"/>
                  </a:cubicBezTo>
                  <a:cubicBezTo>
                    <a:pt x="16421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64210" y="5077460"/>
                    <a:pt x="366517" y="5077460"/>
                  </a:cubicBezTo>
                  <a:cubicBezTo>
                    <a:pt x="568823" y="5077460"/>
                    <a:pt x="733033" y="5236210"/>
                    <a:pt x="733033" y="5431790"/>
                  </a:cubicBezTo>
                  <a:lnTo>
                    <a:pt x="733033" y="5558790"/>
                  </a:lnTo>
                  <a:cubicBezTo>
                    <a:pt x="733033" y="5754370"/>
                    <a:pt x="897243" y="5913120"/>
                    <a:pt x="1099550" y="5913120"/>
                  </a:cubicBezTo>
                  <a:lnTo>
                    <a:pt x="4151228" y="5913120"/>
                  </a:lnTo>
                  <a:cubicBezTo>
                    <a:pt x="4353535" y="5913120"/>
                    <a:pt x="4517745" y="5754370"/>
                    <a:pt x="4517745" y="5558790"/>
                  </a:cubicBezTo>
                  <a:lnTo>
                    <a:pt x="4517745" y="5431790"/>
                  </a:lnTo>
                  <a:cubicBezTo>
                    <a:pt x="4517745" y="5236210"/>
                    <a:pt x="4681955" y="5077460"/>
                    <a:pt x="4884262" y="5077460"/>
                  </a:cubicBezTo>
                  <a:lnTo>
                    <a:pt x="6204510" y="5077460"/>
                  </a:lnTo>
                  <a:cubicBezTo>
                    <a:pt x="6406817" y="5077460"/>
                    <a:pt x="6570940" y="4918710"/>
                    <a:pt x="6570940" y="4723130"/>
                  </a:cubicBezTo>
                  <a:lnTo>
                    <a:pt x="6570940" y="2179320"/>
                  </a:lnTo>
                  <a:cubicBezTo>
                    <a:pt x="6568400" y="1983740"/>
                    <a:pt x="6404190" y="1826260"/>
                    <a:pt x="6201883" y="1826260"/>
                  </a:cubicBezTo>
                  <a:close/>
                </a:path>
              </a:pathLst>
            </a:custGeom>
            <a:blipFill>
              <a:blip r:embed="rId3"/>
              <a:stretch>
                <a:fillRect l="-1998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3874" y="2451060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10638" y="2432010"/>
            <a:ext cx="5815161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Proposed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0638" y="3399040"/>
            <a:ext cx="5815161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Future Works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10638" y="4851271"/>
            <a:ext cx="7133362" cy="316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Personalized Health Optimization Using Encrypted Data.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Agent-based Appointment Feature.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Multilingual and Voice-Enabled Interaction.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Modular Healthcare Service Integration.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Automated Medical Report Scanner.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Live Telemedicine and Specialist Consultation.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Diabetes Medication Support System.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 Paper Publication Scope.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1264" y="2606348"/>
            <a:ext cx="6269040" cy="5667212"/>
            <a:chOff x="0" y="0"/>
            <a:chExt cx="6350000" cy="574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8302" r="-5241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448062" y="2432010"/>
            <a:ext cx="6053158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769229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02777" y="3314326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059486" y="4298982"/>
            <a:ext cx="6441734" cy="493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DiabetIQ is a pioneering AI-powered mobile solution designed specifically for the Bangladeshi population facing the growing diabetes crisis.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Combines LLM-based guidance, ML-driven prediction, and localized healthcare data for proactive, and accessible diabetes care.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Bridges the AI-healthcare gap in low-resource settings through innovative hybrid architecture and cultural relevance.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Aims to empower patients, support early detection and reduce long-term complications.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Lays the groundwork for scalable, research-driven solutions adaptable to other developing nations.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8992" y="2520315"/>
            <a:ext cx="3646378" cy="5630603"/>
            <a:chOff x="0" y="0"/>
            <a:chExt cx="411226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12260" cy="6350000"/>
            </a:xfrm>
            <a:custGeom>
              <a:avLst/>
              <a:gdLst/>
              <a:ahLst/>
              <a:cxnLst/>
              <a:rect l="l" t="t" r="r" b="b"/>
              <a:pathLst>
                <a:path w="4112260" h="635000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3"/>
              <a:stretch>
                <a:fillRect l="-65776" r="-6577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610477" y="2520315"/>
            <a:ext cx="3396705" cy="5630603"/>
            <a:chOff x="0" y="0"/>
            <a:chExt cx="526238" cy="8723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238" cy="872328"/>
            </a:xfrm>
            <a:custGeom>
              <a:avLst/>
              <a:gdLst/>
              <a:ahLst/>
              <a:cxnLst/>
              <a:rect l="l" t="t" r="r" b="b"/>
              <a:pathLst>
                <a:path w="526238" h="872328">
                  <a:moveTo>
                    <a:pt x="113962" y="0"/>
                  </a:moveTo>
                  <a:lnTo>
                    <a:pt x="412276" y="0"/>
                  </a:lnTo>
                  <a:cubicBezTo>
                    <a:pt x="442501" y="0"/>
                    <a:pt x="471488" y="12007"/>
                    <a:pt x="492860" y="33379"/>
                  </a:cubicBezTo>
                  <a:cubicBezTo>
                    <a:pt x="514232" y="54751"/>
                    <a:pt x="526238" y="83738"/>
                    <a:pt x="526238" y="113962"/>
                  </a:cubicBezTo>
                  <a:lnTo>
                    <a:pt x="526238" y="758366"/>
                  </a:lnTo>
                  <a:cubicBezTo>
                    <a:pt x="526238" y="788590"/>
                    <a:pt x="514232" y="817577"/>
                    <a:pt x="492860" y="838949"/>
                  </a:cubicBezTo>
                  <a:cubicBezTo>
                    <a:pt x="471488" y="860321"/>
                    <a:pt x="442501" y="872328"/>
                    <a:pt x="412276" y="872328"/>
                  </a:cubicBezTo>
                  <a:lnTo>
                    <a:pt x="113962" y="872328"/>
                  </a:lnTo>
                  <a:cubicBezTo>
                    <a:pt x="83738" y="872328"/>
                    <a:pt x="54751" y="860321"/>
                    <a:pt x="33379" y="838949"/>
                  </a:cubicBezTo>
                  <a:cubicBezTo>
                    <a:pt x="12007" y="817577"/>
                    <a:pt x="0" y="788590"/>
                    <a:pt x="0" y="758366"/>
                  </a:cubicBezTo>
                  <a:lnTo>
                    <a:pt x="0" y="113962"/>
                  </a:lnTo>
                  <a:cubicBezTo>
                    <a:pt x="0" y="83738"/>
                    <a:pt x="12007" y="54751"/>
                    <a:pt x="33379" y="33379"/>
                  </a:cubicBezTo>
                  <a:cubicBezTo>
                    <a:pt x="54751" y="12007"/>
                    <a:pt x="83738" y="0"/>
                    <a:pt x="113962" y="0"/>
                  </a:cubicBezTo>
                  <a:close/>
                </a:path>
              </a:pathLst>
            </a:custGeom>
            <a:blipFill>
              <a:blip r:embed="rId4"/>
              <a:stretch>
                <a:fillRect l="-36591" r="-8443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184775" y="4578966"/>
            <a:ext cx="2585688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Thank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99063" y="4578966"/>
            <a:ext cx="1756365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You</a:t>
            </a:r>
          </a:p>
        </p:txBody>
      </p:sp>
      <p:sp>
        <p:nvSpPr>
          <p:cNvPr id="9" name="Freeform 9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149504" y="314291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8"/>
                </a:lnTo>
                <a:lnTo>
                  <a:pt x="0" y="1231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58304" y="2451060"/>
            <a:ext cx="6372118" cy="5932442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/>
              <a:stretch>
                <a:fillRect l="-59639" r="-591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7000"/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87224" y="2432010"/>
            <a:ext cx="7024101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Brief about the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7224" y="3338735"/>
            <a:ext cx="7024101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Project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7224" y="4851271"/>
            <a:ext cx="7544122" cy="502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endParaRPr dirty="0"/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Built using Flutter for Android &amp; iOS deployment.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Powered by Flask with MongoDB for efficient data handling.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Fine-tuned LLMs + authoritative diabetes care docs (e.g., BADAS) for accurate, contextual Q&amp;A.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Early Type 2 diabetes risk detection from user lifestyle, symptoms and history.</a:t>
            </a: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Tracks </a:t>
            </a:r>
            <a:r>
              <a:rPr lang="en-US" sz="2001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medical </a:t>
            </a:r>
            <a:r>
              <a:rPr lang="en-US" sz="2001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health data of the patients and users.</a:t>
            </a:r>
          </a:p>
          <a:p>
            <a:pPr marL="432076" lvl="1" indent="-216038">
              <a:lnSpc>
                <a:spcPts val="2801"/>
              </a:lnSpc>
              <a:buFont typeface="Arial"/>
              <a:buChar char="•"/>
            </a:pPr>
            <a:r>
              <a:rPr lang="en-US" sz="200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Target Group: 21+ year-old male/female patients in </a:t>
            </a:r>
            <a:r>
              <a:rPr lang="en-US" sz="2001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Bangladesh diagnosed </a:t>
            </a:r>
            <a:r>
              <a:rPr lang="en-US" sz="200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or at risk of Type-2 diabetes.</a:t>
            </a:r>
            <a:endParaRPr lang="en-US" sz="2001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32076" lvl="1" indent="-216038" algn="l">
              <a:lnSpc>
                <a:spcPts val="2801"/>
              </a:lnSpc>
              <a:buFont typeface="Arial"/>
              <a:buChar char="•"/>
            </a:pPr>
            <a:r>
              <a:rPr lang="en-US" sz="2001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Enable </a:t>
            </a:r>
            <a:r>
              <a:rPr lang="en-US" sz="200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early detection, enhance self-management, and reduce diabetes complications.</a:t>
            </a:r>
          </a:p>
          <a:p>
            <a:pPr algn="l">
              <a:lnSpc>
                <a:spcPts val="2801"/>
              </a:lnSpc>
            </a:pPr>
            <a:endParaRPr lang="en-US" sz="2001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050745"/>
            <a:ext cx="16230600" cy="2759202"/>
          </a:xfrm>
          <a:custGeom>
            <a:avLst/>
            <a:gdLst/>
            <a:ahLst/>
            <a:cxnLst/>
            <a:rect l="l" t="t" r="r" b="b"/>
            <a:pathLst>
              <a:path w="16230600" h="2759202">
                <a:moveTo>
                  <a:pt x="0" y="0"/>
                </a:moveTo>
                <a:lnTo>
                  <a:pt x="16230600" y="0"/>
                </a:lnTo>
                <a:lnTo>
                  <a:pt x="16230600" y="2759202"/>
                </a:lnTo>
                <a:lnTo>
                  <a:pt x="0" y="2759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61007" y="1866650"/>
            <a:ext cx="896598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Comparison Table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4887" y="2778715"/>
            <a:ext cx="9898226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System &amp; Papers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56956" y="2283718"/>
            <a:ext cx="7024101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56956" y="3288848"/>
            <a:ext cx="7024101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Novelties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798622" y="2798691"/>
            <a:ext cx="517402" cy="517402"/>
            <a:chOff x="0" y="0"/>
            <a:chExt cx="136271" cy="1362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271" cy="136271"/>
            </a:xfrm>
            <a:custGeom>
              <a:avLst/>
              <a:gdLst/>
              <a:ahLst/>
              <a:cxnLst/>
              <a:rect l="l" t="t" r="r" b="b"/>
              <a:pathLst>
                <a:path w="136271" h="136271">
                  <a:moveTo>
                    <a:pt x="0" y="0"/>
                  </a:moveTo>
                  <a:lnTo>
                    <a:pt x="136271" y="0"/>
                  </a:lnTo>
                  <a:lnTo>
                    <a:pt x="136271" y="136271"/>
                  </a:lnTo>
                  <a:lnTo>
                    <a:pt x="0" y="136271"/>
                  </a:lnTo>
                  <a:close/>
                </a:path>
              </a:pathLst>
            </a:custGeom>
            <a:solidFill>
              <a:srgbClr val="5AE0A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6271" cy="174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98622" y="4307949"/>
            <a:ext cx="517402" cy="517402"/>
            <a:chOff x="0" y="0"/>
            <a:chExt cx="136271" cy="1362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271" cy="136271"/>
            </a:xfrm>
            <a:custGeom>
              <a:avLst/>
              <a:gdLst/>
              <a:ahLst/>
              <a:cxnLst/>
              <a:rect l="l" t="t" r="r" b="b"/>
              <a:pathLst>
                <a:path w="136271" h="136271">
                  <a:moveTo>
                    <a:pt x="0" y="0"/>
                  </a:moveTo>
                  <a:lnTo>
                    <a:pt x="136271" y="0"/>
                  </a:lnTo>
                  <a:lnTo>
                    <a:pt x="136271" y="136271"/>
                  </a:lnTo>
                  <a:lnTo>
                    <a:pt x="0" y="136271"/>
                  </a:lnTo>
                  <a:close/>
                </a:path>
              </a:pathLst>
            </a:custGeom>
            <a:solidFill>
              <a:srgbClr val="5AE0A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6271" cy="174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98622" y="5817207"/>
            <a:ext cx="517402" cy="517402"/>
            <a:chOff x="0" y="0"/>
            <a:chExt cx="136271" cy="1362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271" cy="136271"/>
            </a:xfrm>
            <a:custGeom>
              <a:avLst/>
              <a:gdLst/>
              <a:ahLst/>
              <a:cxnLst/>
              <a:rect l="l" t="t" r="r" b="b"/>
              <a:pathLst>
                <a:path w="136271" h="136271">
                  <a:moveTo>
                    <a:pt x="0" y="0"/>
                  </a:moveTo>
                  <a:lnTo>
                    <a:pt x="136271" y="0"/>
                  </a:lnTo>
                  <a:lnTo>
                    <a:pt x="136271" y="136271"/>
                  </a:lnTo>
                  <a:lnTo>
                    <a:pt x="0" y="136271"/>
                  </a:lnTo>
                  <a:close/>
                </a:path>
              </a:pathLst>
            </a:custGeom>
            <a:solidFill>
              <a:srgbClr val="5AE0A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6271" cy="174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13314" y="7326464"/>
            <a:ext cx="517402" cy="517402"/>
            <a:chOff x="0" y="0"/>
            <a:chExt cx="136271" cy="1362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6271" cy="136271"/>
            </a:xfrm>
            <a:custGeom>
              <a:avLst/>
              <a:gdLst/>
              <a:ahLst/>
              <a:cxnLst/>
              <a:rect l="l" t="t" r="r" b="b"/>
              <a:pathLst>
                <a:path w="136271" h="136271">
                  <a:moveTo>
                    <a:pt x="0" y="0"/>
                  </a:moveTo>
                  <a:lnTo>
                    <a:pt x="136271" y="0"/>
                  </a:lnTo>
                  <a:lnTo>
                    <a:pt x="136271" y="136271"/>
                  </a:lnTo>
                  <a:lnTo>
                    <a:pt x="0" y="136271"/>
                  </a:lnTo>
                  <a:close/>
                </a:path>
              </a:pathLst>
            </a:custGeom>
            <a:solidFill>
              <a:srgbClr val="5AE0A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6271" cy="174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879141" y="2901258"/>
            <a:ext cx="356365" cy="30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932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79141" y="4410516"/>
            <a:ext cx="356365" cy="30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932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79141" y="5919774"/>
            <a:ext cx="356365" cy="30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932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93833" y="7429032"/>
            <a:ext cx="356365" cy="30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932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66529" y="3190817"/>
            <a:ext cx="6126004" cy="7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Combines LLM-powered Q&amp;A with ML-based predictions—proactive + reactive care in one app.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66529" y="4700075"/>
            <a:ext cx="6126004" cy="7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Trained on local datasets and tailored to official Bangladeshi government diabetes guidelines.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66529" y="6209333"/>
            <a:ext cx="6678913" cy="7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mobile-first service model to empower older adults of Type 2 diabetics, without requiring website access.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81221" y="7718590"/>
            <a:ext cx="6126004" cy="7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Architecture adaptable to similar healthcare ecosystems globally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66529" y="2726102"/>
            <a:ext cx="5438140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23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Hybrid AI Architecture (RAG + ML):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66529" y="4235360"/>
            <a:ext cx="5888070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23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First Bangladesh-Focused AI Solution: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66529" y="5744617"/>
            <a:ext cx="5438140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23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Smart Diabetes Care Service Model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81221" y="7253875"/>
            <a:ext cx="6664221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23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Scalable to Other Low-Resource Countries: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87224" y="4851271"/>
            <a:ext cx="5815161" cy="140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00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Intelligent Diabetes Management Application with an Integrated LLM-Augmented RAG Chatbot and Machine Learning-Driven Risk Prediction.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  <p:sp>
        <p:nvSpPr>
          <p:cNvPr id="31" name="Freeform 31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29655" y="8554599"/>
            <a:ext cx="3102089" cy="661779"/>
          </a:xfrm>
          <a:custGeom>
            <a:avLst/>
            <a:gdLst/>
            <a:ahLst/>
            <a:cxnLst/>
            <a:rect l="l" t="t" r="r" b="b"/>
            <a:pathLst>
              <a:path w="3102089" h="661779">
                <a:moveTo>
                  <a:pt x="0" y="0"/>
                </a:moveTo>
                <a:lnTo>
                  <a:pt x="3102089" y="0"/>
                </a:lnTo>
                <a:lnTo>
                  <a:pt x="3102089" y="661779"/>
                </a:lnTo>
                <a:lnTo>
                  <a:pt x="0" y="661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9232" y="2031877"/>
            <a:ext cx="4630193" cy="578774"/>
          </a:xfrm>
          <a:custGeom>
            <a:avLst/>
            <a:gdLst/>
            <a:ahLst/>
            <a:cxnLst/>
            <a:rect l="l" t="t" r="r" b="b"/>
            <a:pathLst>
              <a:path w="4630193" h="578774">
                <a:moveTo>
                  <a:pt x="0" y="0"/>
                </a:moveTo>
                <a:lnTo>
                  <a:pt x="4630193" y="0"/>
                </a:lnTo>
                <a:lnTo>
                  <a:pt x="4630193" y="578774"/>
                </a:lnTo>
                <a:lnTo>
                  <a:pt x="0" y="57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80926" y="2610651"/>
            <a:ext cx="8459288" cy="5382222"/>
          </a:xfrm>
          <a:custGeom>
            <a:avLst/>
            <a:gdLst/>
            <a:ahLst/>
            <a:cxnLst/>
            <a:rect l="l" t="t" r="r" b="b"/>
            <a:pathLst>
              <a:path w="8459288" h="5382222">
                <a:moveTo>
                  <a:pt x="0" y="0"/>
                </a:moveTo>
                <a:lnTo>
                  <a:pt x="8459288" y="0"/>
                </a:lnTo>
                <a:lnTo>
                  <a:pt x="8459288" y="5382222"/>
                </a:lnTo>
                <a:lnTo>
                  <a:pt x="0" y="53822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7224" y="2432010"/>
            <a:ext cx="4348513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System Flowchart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7224" y="4631373"/>
            <a:ext cx="5122123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Flutter App Flowchart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29655" y="8554599"/>
            <a:ext cx="3102089" cy="661779"/>
          </a:xfrm>
          <a:custGeom>
            <a:avLst/>
            <a:gdLst/>
            <a:ahLst/>
            <a:cxnLst/>
            <a:rect l="l" t="t" r="r" b="b"/>
            <a:pathLst>
              <a:path w="3102089" h="661779">
                <a:moveTo>
                  <a:pt x="0" y="0"/>
                </a:moveTo>
                <a:lnTo>
                  <a:pt x="3102089" y="0"/>
                </a:lnTo>
                <a:lnTo>
                  <a:pt x="3102089" y="661779"/>
                </a:lnTo>
                <a:lnTo>
                  <a:pt x="0" y="661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9232" y="2031877"/>
            <a:ext cx="4630193" cy="578774"/>
          </a:xfrm>
          <a:custGeom>
            <a:avLst/>
            <a:gdLst/>
            <a:ahLst/>
            <a:cxnLst/>
            <a:rect l="l" t="t" r="r" b="b"/>
            <a:pathLst>
              <a:path w="4630193" h="578774">
                <a:moveTo>
                  <a:pt x="0" y="0"/>
                </a:moveTo>
                <a:lnTo>
                  <a:pt x="4630193" y="0"/>
                </a:lnTo>
                <a:lnTo>
                  <a:pt x="4630193" y="578774"/>
                </a:lnTo>
                <a:lnTo>
                  <a:pt x="0" y="57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2031877"/>
            <a:ext cx="4456067" cy="7226423"/>
          </a:xfrm>
          <a:custGeom>
            <a:avLst/>
            <a:gdLst/>
            <a:ahLst/>
            <a:cxnLst/>
            <a:rect l="l" t="t" r="r" b="b"/>
            <a:pathLst>
              <a:path w="4456067" h="7226423">
                <a:moveTo>
                  <a:pt x="0" y="0"/>
                </a:moveTo>
                <a:lnTo>
                  <a:pt x="4456067" y="0"/>
                </a:lnTo>
                <a:lnTo>
                  <a:pt x="4456067" y="7226423"/>
                </a:lnTo>
                <a:lnTo>
                  <a:pt x="0" y="7226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74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7224" y="2432010"/>
            <a:ext cx="4348513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System Flowchart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7224" y="4631373"/>
            <a:ext cx="7024101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ML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29655" y="8554599"/>
            <a:ext cx="3102089" cy="661779"/>
          </a:xfrm>
          <a:custGeom>
            <a:avLst/>
            <a:gdLst/>
            <a:ahLst/>
            <a:cxnLst/>
            <a:rect l="l" t="t" r="r" b="b"/>
            <a:pathLst>
              <a:path w="3102089" h="661779">
                <a:moveTo>
                  <a:pt x="0" y="0"/>
                </a:moveTo>
                <a:lnTo>
                  <a:pt x="3102089" y="0"/>
                </a:lnTo>
                <a:lnTo>
                  <a:pt x="3102089" y="661779"/>
                </a:lnTo>
                <a:lnTo>
                  <a:pt x="0" y="661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9232" y="2031877"/>
            <a:ext cx="4630193" cy="578774"/>
          </a:xfrm>
          <a:custGeom>
            <a:avLst/>
            <a:gdLst/>
            <a:ahLst/>
            <a:cxnLst/>
            <a:rect l="l" t="t" r="r" b="b"/>
            <a:pathLst>
              <a:path w="4630193" h="578774">
                <a:moveTo>
                  <a:pt x="0" y="0"/>
                </a:moveTo>
                <a:lnTo>
                  <a:pt x="4630193" y="0"/>
                </a:lnTo>
                <a:lnTo>
                  <a:pt x="4630193" y="578774"/>
                </a:lnTo>
                <a:lnTo>
                  <a:pt x="0" y="57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09687" y="2031877"/>
            <a:ext cx="7349546" cy="6522722"/>
          </a:xfrm>
          <a:custGeom>
            <a:avLst/>
            <a:gdLst/>
            <a:ahLst/>
            <a:cxnLst/>
            <a:rect l="l" t="t" r="r" b="b"/>
            <a:pathLst>
              <a:path w="7349546" h="6522722">
                <a:moveTo>
                  <a:pt x="0" y="0"/>
                </a:moveTo>
                <a:lnTo>
                  <a:pt x="7349545" y="0"/>
                </a:lnTo>
                <a:lnTo>
                  <a:pt x="7349545" y="6522722"/>
                </a:lnTo>
                <a:lnTo>
                  <a:pt x="0" y="6522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7224" y="2432010"/>
            <a:ext cx="4348513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System Flowchart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7224" y="4631373"/>
            <a:ext cx="4007523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Chatbot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29655" y="8554599"/>
            <a:ext cx="3102089" cy="661779"/>
          </a:xfrm>
          <a:custGeom>
            <a:avLst/>
            <a:gdLst/>
            <a:ahLst/>
            <a:cxnLst/>
            <a:rect l="l" t="t" r="r" b="b"/>
            <a:pathLst>
              <a:path w="3102089" h="661779">
                <a:moveTo>
                  <a:pt x="0" y="0"/>
                </a:moveTo>
                <a:lnTo>
                  <a:pt x="3102089" y="0"/>
                </a:lnTo>
                <a:lnTo>
                  <a:pt x="3102089" y="661779"/>
                </a:lnTo>
                <a:lnTo>
                  <a:pt x="0" y="661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9232" y="2031877"/>
            <a:ext cx="4630193" cy="578774"/>
          </a:xfrm>
          <a:custGeom>
            <a:avLst/>
            <a:gdLst/>
            <a:ahLst/>
            <a:cxnLst/>
            <a:rect l="l" t="t" r="r" b="b"/>
            <a:pathLst>
              <a:path w="4630193" h="578774">
                <a:moveTo>
                  <a:pt x="0" y="0"/>
                </a:moveTo>
                <a:lnTo>
                  <a:pt x="4630193" y="0"/>
                </a:lnTo>
                <a:lnTo>
                  <a:pt x="4630193" y="578774"/>
                </a:lnTo>
                <a:lnTo>
                  <a:pt x="0" y="57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06745" y="146067"/>
            <a:ext cx="5659593" cy="9994867"/>
          </a:xfrm>
          <a:custGeom>
            <a:avLst/>
            <a:gdLst/>
            <a:ahLst/>
            <a:cxnLst/>
            <a:rect l="l" t="t" r="r" b="b"/>
            <a:pathLst>
              <a:path w="5659593" h="9994867">
                <a:moveTo>
                  <a:pt x="0" y="0"/>
                </a:moveTo>
                <a:lnTo>
                  <a:pt x="5659593" y="0"/>
                </a:lnTo>
                <a:lnTo>
                  <a:pt x="5659593" y="9994866"/>
                </a:lnTo>
                <a:lnTo>
                  <a:pt x="0" y="9994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7224" y="2432010"/>
            <a:ext cx="4348513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System Flowchart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7224" y="4631373"/>
            <a:ext cx="4007523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241105" y="618238"/>
            <a:ext cx="2205836" cy="37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16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DiabetIQ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737</Words>
  <Application>Microsoft Office PowerPoint</Application>
  <PresentationFormat>Custom</PresentationFormat>
  <Paragraphs>177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Arial</vt:lpstr>
      <vt:lpstr>Inter</vt:lpstr>
      <vt:lpstr>Russo One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and Black Modern Technology Generative AI for Business Presentation</dc:title>
  <cp:lastModifiedBy>User</cp:lastModifiedBy>
  <cp:revision>3</cp:revision>
  <dcterms:created xsi:type="dcterms:W3CDTF">2006-08-16T00:00:00Z</dcterms:created>
  <dcterms:modified xsi:type="dcterms:W3CDTF">2025-04-28T17:30:03Z</dcterms:modified>
  <dc:identifier>DAGlVcIT50E</dc:identifier>
</cp:coreProperties>
</file>